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9" r:id="rId2"/>
    <p:sldId id="313" r:id="rId3"/>
    <p:sldId id="312" r:id="rId4"/>
    <p:sldId id="263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287" r:id="rId15"/>
    <p:sldId id="307" r:id="rId16"/>
    <p:sldId id="297" r:id="rId17"/>
    <p:sldId id="310" r:id="rId18"/>
    <p:sldId id="311" r:id="rId19"/>
    <p:sldId id="309" r:id="rId20"/>
    <p:sldId id="308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14"/>
    <a:srgbClr val="E21937"/>
    <a:srgbClr val="FFD3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0482" autoAdjust="0"/>
  </p:normalViewPr>
  <p:slideViewPr>
    <p:cSldViewPr snapToGrid="0">
      <p:cViewPr varScale="1">
        <p:scale>
          <a:sx n="74" d="100"/>
          <a:sy n="74" d="100"/>
        </p:scale>
        <p:origin x="103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92CA6-6226-4D69-9884-AD1548EF1CBD}" type="datetimeFigureOut">
              <a:rPr lang="en-ZA" smtClean="0"/>
              <a:t>2022/10/05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3C6C5D-2FC3-4168-85A9-E30669D5A50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82278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www.facebook.com/SolPlaatjeUniv/" TargetMode="External"/><Relationship Id="rId1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hyperlink" Target="https://www.linkedin.com/company/sol-plaatje-university/?originalSubdomain=za" TargetMode="External"/><Relationship Id="rId2" Type="http://schemas.openxmlformats.org/officeDocument/2006/relationships/hyperlink" Target="Bottom%20Line%20(Element)" TargetMode="External"/><Relationship Id="rId16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hyperlink" Target="https://www.youtube.com/c/SolPlaatjeUniversityOfficial" TargetMode="External"/><Relationship Id="rId5" Type="http://schemas.openxmlformats.org/officeDocument/2006/relationships/image" Target="../media/image1.tif"/><Relationship Id="rId15" Type="http://schemas.openxmlformats.org/officeDocument/2006/relationships/hyperlink" Target="https://twitter.com/MySPU?ref_src=twsrc%5Egoogle%7Ctwcamp%5Eserp%7Ctwgr%5Eauthor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www.spu.ac.za/" TargetMode="External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www.facebook.com/SolPlaatjeUniv/" TargetMode="External"/><Relationship Id="rId1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hyperlink" Target="https://www.linkedin.com/company/sol-plaatje-university/?originalSubdomain=za" TargetMode="External"/><Relationship Id="rId2" Type="http://schemas.openxmlformats.org/officeDocument/2006/relationships/hyperlink" Target="Bottom%20Line%20(Element)" TargetMode="External"/><Relationship Id="rId16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hyperlink" Target="https://www.youtube.com/c/SolPlaatjeUniversityOfficial" TargetMode="External"/><Relationship Id="rId5" Type="http://schemas.openxmlformats.org/officeDocument/2006/relationships/image" Target="../media/image1.tif"/><Relationship Id="rId15" Type="http://schemas.openxmlformats.org/officeDocument/2006/relationships/hyperlink" Target="https://twitter.com/MySPU?ref_src=twsrc%5Egoogle%7Ctwcamp%5Eserp%7Ctwgr%5Eauthor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www.spu.ac.za/" TargetMode="External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www.facebook.com/SolPlaatjeUniv/" TargetMode="External"/><Relationship Id="rId1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hyperlink" Target="https://www.linkedin.com/company/sol-plaatje-university/?originalSubdomain=za" TargetMode="External"/><Relationship Id="rId2" Type="http://schemas.openxmlformats.org/officeDocument/2006/relationships/hyperlink" Target="Bottom%20Line%20(Element)" TargetMode="External"/><Relationship Id="rId16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hyperlink" Target="https://www.youtube.com/c/SolPlaatjeUniversityOfficial" TargetMode="External"/><Relationship Id="rId5" Type="http://schemas.openxmlformats.org/officeDocument/2006/relationships/image" Target="../media/image1.tif"/><Relationship Id="rId15" Type="http://schemas.openxmlformats.org/officeDocument/2006/relationships/hyperlink" Target="https://twitter.com/MySPU?ref_src=twsrc%5Egoogle%7Ctwcamp%5Eserp%7Ctwgr%5Eauthor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www.spu.ac.za/" TargetMode="External"/><Relationship Id="rId9" Type="http://schemas.openxmlformats.org/officeDocument/2006/relationships/image" Target="../media/image15.png"/><Relationship Id="rId14" Type="http://schemas.openxmlformats.org/officeDocument/2006/relationships/image" Target="../media/image18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hyperlink" Target="https://www.facebook.com/SolPlaatjeUniv/" TargetMode="External"/><Relationship Id="rId17" Type="http://schemas.openxmlformats.org/officeDocument/2006/relationships/image" Target="../media/image20.png"/><Relationship Id="rId2" Type="http://schemas.openxmlformats.org/officeDocument/2006/relationships/hyperlink" Target="Bottom%20Line%20(Element)" TargetMode="External"/><Relationship Id="rId16" Type="http://schemas.openxmlformats.org/officeDocument/2006/relationships/hyperlink" Target="https://www.linkedin.com/company/sol-plaatje-university/?originalSubdomain=za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.tif"/><Relationship Id="rId15" Type="http://schemas.openxmlformats.org/officeDocument/2006/relationships/image" Target="../media/image19.png"/><Relationship Id="rId10" Type="http://schemas.openxmlformats.org/officeDocument/2006/relationships/hyperlink" Target="https://www.youtube.com/c/SolPlaatjeUniversityOfficial" TargetMode="External"/><Relationship Id="rId4" Type="http://schemas.openxmlformats.org/officeDocument/2006/relationships/hyperlink" Target="https://www.spu.ac.za/" TargetMode="External"/><Relationship Id="rId9" Type="http://schemas.openxmlformats.org/officeDocument/2006/relationships/image" Target="../media/image16.png"/><Relationship Id="rId14" Type="http://schemas.openxmlformats.org/officeDocument/2006/relationships/hyperlink" Target="https://twitter.com/MySPU?ref_src=twsrc%5Egoogle%7Ctwcamp%5Eserp%7Ctwgr%5Eautho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i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358483-0FF3-4B83-9D02-3D20C140B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069" y="6634744"/>
            <a:ext cx="952477" cy="1624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ZA" dirty="0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4B49C19-CC13-422A-9A05-F1731A669B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1" y="0"/>
            <a:ext cx="2568255" cy="24060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A04AD2-4FC6-481B-8C2E-87C70BBCEA9E}"/>
              </a:ext>
            </a:extLst>
          </p:cNvPr>
          <p:cNvSpPr/>
          <p:nvPr userDrawn="1"/>
        </p:nvSpPr>
        <p:spPr>
          <a:xfrm>
            <a:off x="-8280" y="5949852"/>
            <a:ext cx="12200280" cy="925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2B804D9-C100-4CC2-8B59-20C7E8DEA5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3878"/>
            <a:ext cx="12200280" cy="4991877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97E652-61B7-4F95-BBA8-C6C06E6B2B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5777" y="623997"/>
            <a:ext cx="7157285" cy="1158027"/>
          </a:xfrm>
        </p:spPr>
        <p:txBody>
          <a:bodyPr/>
          <a:lstStyle>
            <a:lvl1pPr>
              <a:defRPr>
                <a:latin typeface="Knockout HTF52-Cruiserweight" pitchFamily="50" charset="0"/>
              </a:defRPr>
            </a:lvl1pPr>
          </a:lstStyle>
          <a:p>
            <a:r>
              <a:rPr lang="en-US" dirty="0"/>
              <a:t>Headline</a:t>
            </a:r>
            <a:endParaRPr lang="en-ZA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6CE8A8-D7ED-43CF-9F7A-CA2AFF59643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755777" y="1970611"/>
            <a:ext cx="7157285" cy="38773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Body/Description:</a:t>
            </a:r>
          </a:p>
        </p:txBody>
      </p:sp>
    </p:spTree>
    <p:extLst>
      <p:ext uri="{BB962C8B-B14F-4D97-AF65-F5344CB8AC3E}">
        <p14:creationId xmlns:p14="http://schemas.microsoft.com/office/powerpoint/2010/main" val="2038801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91D87-4658-4E0C-9712-AFE1EAC68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069" y="6634744"/>
            <a:ext cx="952477" cy="1624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ZA" dirty="0"/>
          </a:p>
        </p:txBody>
      </p:sp>
      <p:pic>
        <p:nvPicPr>
          <p:cNvPr id="3" name="Picture 2" descr="A picture containing text, sign, resort&#10;&#10;Description automatically generated">
            <a:extLst>
              <a:ext uri="{FF2B5EF4-FFF2-40B4-BE49-F238E27FC236}">
                <a16:creationId xmlns:a16="http://schemas.microsoft.com/office/drawing/2014/main" id="{8C328923-5981-4824-9995-1E455C5EA6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0C5C21-0C45-400D-8D89-7C948CF85F3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13538" y="247262"/>
            <a:ext cx="7078462" cy="12872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text hear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89774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building&#10;&#10;Description automatically generated">
            <a:extLst>
              <a:ext uri="{FF2B5EF4-FFF2-40B4-BE49-F238E27FC236}">
                <a16:creationId xmlns:a16="http://schemas.microsoft.com/office/drawing/2014/main" id="{4F7D6458-5956-4A4D-BB70-2C823F3F35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91D87-4658-4E0C-9712-AFE1EAC68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069" y="6634744"/>
            <a:ext cx="952477" cy="1624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Z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F160DD-956D-4DD3-A1A2-ABE891EF37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4560" y="0"/>
            <a:ext cx="7078462" cy="12872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text hear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89877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outdoor, building, red&#10;&#10;Description automatically generated">
            <a:extLst>
              <a:ext uri="{FF2B5EF4-FFF2-40B4-BE49-F238E27FC236}">
                <a16:creationId xmlns:a16="http://schemas.microsoft.com/office/drawing/2014/main" id="{1854B48A-15B0-4239-9CF4-FB5A6244D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91D87-4658-4E0C-9712-AFE1EAC68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069" y="6634744"/>
            <a:ext cx="952477" cy="1624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Z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F160DD-956D-4DD3-A1A2-ABE891EF37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4560" y="0"/>
            <a:ext cx="7078462" cy="12872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text hear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87879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building material, stone&#10;&#10;Description automatically generated">
            <a:extLst>
              <a:ext uri="{FF2B5EF4-FFF2-40B4-BE49-F238E27FC236}">
                <a16:creationId xmlns:a16="http://schemas.microsoft.com/office/drawing/2014/main" id="{AB5D3DD5-E872-49C3-A4E5-D34497B647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91D87-4658-4E0C-9712-AFE1EAC68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069" y="6634744"/>
            <a:ext cx="952477" cy="1624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Z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F160DD-956D-4DD3-A1A2-ABE891EF37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48724" y="1012054"/>
            <a:ext cx="8474822" cy="12872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text hear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194449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uilding, building material, stone&#10;&#10;Description automatically generated">
            <a:extLst>
              <a:ext uri="{FF2B5EF4-FFF2-40B4-BE49-F238E27FC236}">
                <a16:creationId xmlns:a16="http://schemas.microsoft.com/office/drawing/2014/main" id="{FBA65CC1-FC29-479A-84A3-CBD2BEB8C3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91D87-4658-4E0C-9712-AFE1EAC68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069" y="6634744"/>
            <a:ext cx="952477" cy="1624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Z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F160DD-956D-4DD3-A1A2-ABE891EF37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48724" y="1012054"/>
            <a:ext cx="8474822" cy="12872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text hear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67992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924395-9449-4490-B823-D10FDC1697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91D87-4658-4E0C-9712-AFE1EAC68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069" y="6634744"/>
            <a:ext cx="952477" cy="1624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Z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F160DD-956D-4DD3-A1A2-ABE891EF375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48724" y="1012054"/>
            <a:ext cx="8474822" cy="12872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text hear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1697737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358483-0FF3-4B83-9D02-3D20C140B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069" y="6634744"/>
            <a:ext cx="952477" cy="1624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ZA" dirty="0"/>
          </a:p>
        </p:txBody>
      </p:sp>
      <p:pic>
        <p:nvPicPr>
          <p:cNvPr id="5" name="Picture 4" descr="Logo, company name&#10;&#10;Description automatically generated">
            <a:hlinkClick r:id="rId2" action="ppaction://hlinkfile"/>
            <a:extLst>
              <a:ext uri="{FF2B5EF4-FFF2-40B4-BE49-F238E27FC236}">
                <a16:creationId xmlns:a16="http://schemas.microsoft.com/office/drawing/2014/main" id="{34B49C19-CC13-422A-9A05-F1731A669B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8" y="115807"/>
            <a:ext cx="2568255" cy="24060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A04AD2-4FC6-481B-8C2E-87C70BBCEA9E}"/>
              </a:ext>
            </a:extLst>
          </p:cNvPr>
          <p:cNvSpPr/>
          <p:nvPr userDrawn="1"/>
        </p:nvSpPr>
        <p:spPr>
          <a:xfrm>
            <a:off x="-8280" y="5949852"/>
            <a:ext cx="12200280" cy="925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7E652-61B7-4F95-BBA8-C6C06E6B2B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2253" y="928233"/>
            <a:ext cx="7675486" cy="1158027"/>
          </a:xfrm>
        </p:spPr>
        <p:txBody>
          <a:bodyPr/>
          <a:lstStyle>
            <a:lvl1pPr>
              <a:defRPr>
                <a:latin typeface="Knockout HTF52-Cruiserweight" pitchFamily="50" charset="0"/>
              </a:defRPr>
            </a:lvl1pPr>
          </a:lstStyle>
          <a:p>
            <a:r>
              <a:rPr lang="en-ZA" dirty="0"/>
              <a:t>Thank you/Closing Page: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6CE8A8-D7ED-43CF-9F7A-CA2AFF59643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773973" y="2376616"/>
            <a:ext cx="2264404" cy="3359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(+27) xx xxx </a:t>
            </a:r>
            <a:r>
              <a:rPr lang="en-US" dirty="0" err="1"/>
              <a:t>xxxx</a:t>
            </a:r>
            <a:r>
              <a:rPr lang="en-US" dirty="0"/>
              <a:t>: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90FF0D-523B-42A9-8925-093D7DB7D118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2782253" y="3445223"/>
            <a:ext cx="2264404" cy="3359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xxxxxxx@spu.ac.za</a:t>
            </a:r>
          </a:p>
        </p:txBody>
      </p:sp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072601B3-F2C9-4493-A954-5C541A08D4A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51" y="5781295"/>
            <a:ext cx="12253221" cy="1390467"/>
          </a:xfrm>
          <a:prstGeom prst="rect">
            <a:avLst/>
          </a:prstGeom>
        </p:spPr>
      </p:pic>
      <p:pic>
        <p:nvPicPr>
          <p:cNvPr id="26" name="Picture 25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B474A9-19E5-4A9C-9B02-D881DC11A37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33" y="2370974"/>
            <a:ext cx="321314" cy="3836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FE1F16-C6C5-4FBF-A522-1BAD895B91F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3744" y="2908629"/>
            <a:ext cx="263092" cy="383658"/>
          </a:xfrm>
          <a:prstGeom prst="rect">
            <a:avLst/>
          </a:prstGeom>
        </p:spPr>
      </p:pic>
      <p:pic>
        <p:nvPicPr>
          <p:cNvPr id="30" name="Picture 2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5F584DB-5DD4-4C19-BAE1-4A6B02A6AE2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998" y="3941504"/>
            <a:ext cx="418600" cy="418600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5645ED90-5B5F-4266-80A5-AA250322820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95673" y="4457640"/>
            <a:ext cx="459234" cy="4924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DF528C3-4349-445F-82B0-3E87F2E7DEA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268" y="3460844"/>
            <a:ext cx="428044" cy="335933"/>
          </a:xfrm>
          <a:prstGeom prst="rect">
            <a:avLst/>
          </a:prstGeom>
        </p:spPr>
      </p:pic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68C5480B-DE9F-40AA-BFD8-E5B0BB53D3ED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2773973" y="2908629"/>
            <a:ext cx="2264404" cy="3359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(+27) xx xxx </a:t>
            </a:r>
            <a:r>
              <a:rPr lang="en-US" dirty="0" err="1"/>
              <a:t>xxxx</a:t>
            </a:r>
            <a:r>
              <a:rPr lang="en-US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F81489-937E-45BC-A4C9-FE0DCF65E61E}"/>
              </a:ext>
            </a:extLst>
          </p:cNvPr>
          <p:cNvSpPr txBox="1"/>
          <p:nvPr userDrawn="1"/>
        </p:nvSpPr>
        <p:spPr>
          <a:xfrm>
            <a:off x="2791768" y="3976349"/>
            <a:ext cx="197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u="none" dirty="0">
                <a:latin typeface="+mj-lt"/>
                <a:hlinkClick r:id="rId4"/>
              </a:rPr>
              <a:t>www.spu.ac.za</a:t>
            </a:r>
            <a:endParaRPr lang="en-US" sz="1600" u="none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5B9F61-920F-4B18-B093-7F712EF59005}"/>
              </a:ext>
            </a:extLst>
          </p:cNvPr>
          <p:cNvSpPr txBox="1"/>
          <p:nvPr userDrawn="1"/>
        </p:nvSpPr>
        <p:spPr>
          <a:xfrm>
            <a:off x="2791768" y="4510096"/>
            <a:ext cx="22548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latin typeface="+mj-lt"/>
              </a:rPr>
              <a:t>Private Bag X5008</a:t>
            </a:r>
          </a:p>
          <a:p>
            <a:pPr lvl="0"/>
            <a:r>
              <a:rPr lang="en-US" sz="1600" dirty="0">
                <a:latin typeface="+mj-lt"/>
              </a:rPr>
              <a:t>North Campus</a:t>
            </a:r>
          </a:p>
          <a:p>
            <a:pPr lvl="0"/>
            <a:r>
              <a:rPr lang="en-US" sz="1600" dirty="0">
                <a:latin typeface="+mj-lt"/>
              </a:rPr>
              <a:t>Chapel Street</a:t>
            </a:r>
          </a:p>
          <a:p>
            <a:pPr lvl="0"/>
            <a:r>
              <a:rPr lang="en-US" sz="1600" dirty="0">
                <a:latin typeface="+mj-lt"/>
              </a:rPr>
              <a:t>Kimberley </a:t>
            </a:r>
          </a:p>
          <a:p>
            <a:pPr lvl="0"/>
            <a:r>
              <a:rPr lang="en-US" sz="1600" dirty="0">
                <a:latin typeface="+mj-lt"/>
              </a:rPr>
              <a:t>8300</a:t>
            </a:r>
          </a:p>
        </p:txBody>
      </p:sp>
      <p:pic>
        <p:nvPicPr>
          <p:cNvPr id="31" name="Picture 30" descr="Icon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9517246A-C1A9-4C2A-AB9D-49C3554B895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394" y="5480346"/>
            <a:ext cx="437314" cy="453372"/>
          </a:xfrm>
          <a:prstGeom prst="rect">
            <a:avLst/>
          </a:prstGeom>
        </p:spPr>
      </p:pic>
      <p:pic>
        <p:nvPicPr>
          <p:cNvPr id="36" name="Picture 35" descr="A picture containing text, clipar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4747876B-7DB0-4CBB-A3CA-59802E0A346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732" y="5480346"/>
            <a:ext cx="445888" cy="445888"/>
          </a:xfrm>
          <a:prstGeom prst="rect">
            <a:avLst/>
          </a:prstGeom>
        </p:spPr>
      </p:pic>
      <p:pic>
        <p:nvPicPr>
          <p:cNvPr id="40" name="Picture 39" descr="A picture containing text, clipart, vector graphics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AB16A652-7786-4E50-98C8-1E709B796CB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467" y="5479850"/>
            <a:ext cx="454463" cy="454463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hlinkClick r:id="rId17"/>
            <a:extLst>
              <a:ext uri="{FF2B5EF4-FFF2-40B4-BE49-F238E27FC236}">
                <a16:creationId xmlns:a16="http://schemas.microsoft.com/office/drawing/2014/main" id="{318A2C87-9661-44C4-93A7-1E9C2FB36D9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812" y="5479258"/>
            <a:ext cx="454464" cy="4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54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358483-0FF3-4B83-9D02-3D20C140B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069" y="6634744"/>
            <a:ext cx="952477" cy="1624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ZA" dirty="0"/>
          </a:p>
        </p:txBody>
      </p:sp>
      <p:pic>
        <p:nvPicPr>
          <p:cNvPr id="5" name="Picture 4" descr="Logo, company name&#10;&#10;Description automatically generated">
            <a:hlinkClick r:id="rId2" action="ppaction://hlinkfile"/>
            <a:extLst>
              <a:ext uri="{FF2B5EF4-FFF2-40B4-BE49-F238E27FC236}">
                <a16:creationId xmlns:a16="http://schemas.microsoft.com/office/drawing/2014/main" id="{34B49C19-CC13-422A-9A05-F1731A669B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8" y="115807"/>
            <a:ext cx="2568255" cy="24060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A04AD2-4FC6-481B-8C2E-87C70BBCEA9E}"/>
              </a:ext>
            </a:extLst>
          </p:cNvPr>
          <p:cNvSpPr/>
          <p:nvPr userDrawn="1"/>
        </p:nvSpPr>
        <p:spPr>
          <a:xfrm>
            <a:off x="-8280" y="5949852"/>
            <a:ext cx="12200280" cy="925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7E652-61B7-4F95-BBA8-C6C06E6B2B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2253" y="928233"/>
            <a:ext cx="7675486" cy="1158027"/>
          </a:xfrm>
        </p:spPr>
        <p:txBody>
          <a:bodyPr/>
          <a:lstStyle>
            <a:lvl1pPr>
              <a:defRPr>
                <a:latin typeface="Knockout HTF52-Cruiserweight" pitchFamily="50" charset="0"/>
              </a:defRPr>
            </a:lvl1pPr>
          </a:lstStyle>
          <a:p>
            <a:r>
              <a:rPr lang="en-ZA" dirty="0"/>
              <a:t>Thank you/Closing Page: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6CE8A8-D7ED-43CF-9F7A-CA2AFF59643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773973" y="2376616"/>
            <a:ext cx="2264404" cy="3359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(+27) xx xxx </a:t>
            </a:r>
            <a:r>
              <a:rPr lang="en-US" dirty="0" err="1"/>
              <a:t>xxxx</a:t>
            </a:r>
            <a:r>
              <a:rPr lang="en-US" dirty="0"/>
              <a:t>: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90FF0D-523B-42A9-8925-093D7DB7D118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2782253" y="3445223"/>
            <a:ext cx="2264404" cy="3359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xxxxxxx@spu.ac.za</a:t>
            </a:r>
          </a:p>
        </p:txBody>
      </p:sp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072601B3-F2C9-4493-A954-5C541A08D4A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51" y="5781295"/>
            <a:ext cx="12253221" cy="1390467"/>
          </a:xfrm>
          <a:prstGeom prst="rect">
            <a:avLst/>
          </a:prstGeom>
        </p:spPr>
      </p:pic>
      <p:pic>
        <p:nvPicPr>
          <p:cNvPr id="26" name="Picture 25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B474A9-19E5-4A9C-9B02-D881DC11A37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33" y="2370974"/>
            <a:ext cx="321314" cy="3836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FE1F16-C6C5-4FBF-A522-1BAD895B91F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3744" y="2908629"/>
            <a:ext cx="263092" cy="383658"/>
          </a:xfrm>
          <a:prstGeom prst="rect">
            <a:avLst/>
          </a:prstGeom>
        </p:spPr>
      </p:pic>
      <p:pic>
        <p:nvPicPr>
          <p:cNvPr id="30" name="Picture 2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5F584DB-5DD4-4C19-BAE1-4A6B02A6AE2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998" y="3941504"/>
            <a:ext cx="418600" cy="418600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5645ED90-5B5F-4266-80A5-AA250322820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95673" y="4457640"/>
            <a:ext cx="459234" cy="4924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DF528C3-4349-445F-82B0-3E87F2E7DEA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268" y="3460844"/>
            <a:ext cx="428044" cy="335933"/>
          </a:xfrm>
          <a:prstGeom prst="rect">
            <a:avLst/>
          </a:prstGeom>
        </p:spPr>
      </p:pic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68C5480B-DE9F-40AA-BFD8-E5B0BB53D3ED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2773973" y="2908629"/>
            <a:ext cx="2264404" cy="3359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(+27) xx xxx </a:t>
            </a:r>
            <a:r>
              <a:rPr lang="en-US" dirty="0" err="1"/>
              <a:t>xxxx</a:t>
            </a:r>
            <a:r>
              <a:rPr lang="en-US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F81489-937E-45BC-A4C9-FE0DCF65E61E}"/>
              </a:ext>
            </a:extLst>
          </p:cNvPr>
          <p:cNvSpPr txBox="1"/>
          <p:nvPr userDrawn="1"/>
        </p:nvSpPr>
        <p:spPr>
          <a:xfrm>
            <a:off x="2791768" y="3976349"/>
            <a:ext cx="197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u="none" dirty="0">
                <a:latin typeface="+mj-lt"/>
                <a:hlinkClick r:id="rId4"/>
              </a:rPr>
              <a:t>www.spu.ac.za</a:t>
            </a:r>
            <a:endParaRPr lang="en-US" sz="1600" u="none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5B9F61-920F-4B18-B093-7F712EF59005}"/>
              </a:ext>
            </a:extLst>
          </p:cNvPr>
          <p:cNvSpPr txBox="1"/>
          <p:nvPr userDrawn="1"/>
        </p:nvSpPr>
        <p:spPr>
          <a:xfrm>
            <a:off x="2791768" y="4510096"/>
            <a:ext cx="22548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latin typeface="+mj-lt"/>
              </a:rPr>
              <a:t>Private Bag X5008</a:t>
            </a:r>
          </a:p>
          <a:p>
            <a:pPr lvl="0"/>
            <a:r>
              <a:rPr lang="en-US" sz="1600" dirty="0">
                <a:latin typeface="+mj-lt"/>
              </a:rPr>
              <a:t>North Campus</a:t>
            </a:r>
          </a:p>
          <a:p>
            <a:pPr lvl="0"/>
            <a:r>
              <a:rPr lang="en-US" sz="1600" dirty="0">
                <a:latin typeface="+mj-lt"/>
              </a:rPr>
              <a:t>Chapel Street</a:t>
            </a:r>
          </a:p>
          <a:p>
            <a:pPr lvl="0"/>
            <a:r>
              <a:rPr lang="en-US" sz="1600" dirty="0">
                <a:latin typeface="+mj-lt"/>
              </a:rPr>
              <a:t>Kimberley </a:t>
            </a:r>
          </a:p>
          <a:p>
            <a:pPr lvl="0"/>
            <a:r>
              <a:rPr lang="en-US" sz="1600" dirty="0">
                <a:latin typeface="+mj-lt"/>
              </a:rPr>
              <a:t>8300</a:t>
            </a:r>
          </a:p>
        </p:txBody>
      </p:sp>
      <p:pic>
        <p:nvPicPr>
          <p:cNvPr id="31" name="Picture 30" descr="Icon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9517246A-C1A9-4C2A-AB9D-49C3554B895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090" y="5444014"/>
            <a:ext cx="454463" cy="445888"/>
          </a:xfrm>
          <a:prstGeom prst="rect">
            <a:avLst/>
          </a:prstGeom>
        </p:spPr>
      </p:pic>
      <p:pic>
        <p:nvPicPr>
          <p:cNvPr id="36" name="Picture 35" descr="A picture containing text, clipar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4747876B-7DB0-4CBB-A3CA-59802E0A346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090" y="3481950"/>
            <a:ext cx="445888" cy="445888"/>
          </a:xfrm>
          <a:prstGeom prst="rect">
            <a:avLst/>
          </a:prstGeom>
        </p:spPr>
      </p:pic>
      <p:pic>
        <p:nvPicPr>
          <p:cNvPr id="40" name="Picture 39" descr="A picture containing text, clipart, vector graphics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AB16A652-7786-4E50-98C8-1E709B796CB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091" y="4783238"/>
            <a:ext cx="454463" cy="454463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hlinkClick r:id="rId17"/>
            <a:extLst>
              <a:ext uri="{FF2B5EF4-FFF2-40B4-BE49-F238E27FC236}">
                <a16:creationId xmlns:a16="http://schemas.microsoft.com/office/drawing/2014/main" id="{318A2C87-9661-44C4-93A7-1E9C2FB36D9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090" y="4128308"/>
            <a:ext cx="454464" cy="45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67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Page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358483-0FF3-4B83-9D02-3D20C140B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069" y="6634744"/>
            <a:ext cx="952477" cy="1624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ZA" dirty="0"/>
          </a:p>
        </p:txBody>
      </p:sp>
      <p:pic>
        <p:nvPicPr>
          <p:cNvPr id="5" name="Picture 4" descr="Logo, company name&#10;&#10;Description automatically generated">
            <a:hlinkClick r:id="rId2" action="ppaction://hlinkfile"/>
            <a:extLst>
              <a:ext uri="{FF2B5EF4-FFF2-40B4-BE49-F238E27FC236}">
                <a16:creationId xmlns:a16="http://schemas.microsoft.com/office/drawing/2014/main" id="{34B49C19-CC13-422A-9A05-F1731A669B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8" y="115807"/>
            <a:ext cx="2568255" cy="24060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A04AD2-4FC6-481B-8C2E-87C70BBCEA9E}"/>
              </a:ext>
            </a:extLst>
          </p:cNvPr>
          <p:cNvSpPr/>
          <p:nvPr userDrawn="1"/>
        </p:nvSpPr>
        <p:spPr>
          <a:xfrm>
            <a:off x="-8280" y="5949852"/>
            <a:ext cx="12200280" cy="925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7E652-61B7-4F95-BBA8-C6C06E6B2B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2253" y="928233"/>
            <a:ext cx="7675486" cy="1158027"/>
          </a:xfrm>
        </p:spPr>
        <p:txBody>
          <a:bodyPr/>
          <a:lstStyle>
            <a:lvl1pPr>
              <a:defRPr>
                <a:latin typeface="Knockout HTF52-Cruiserweight" pitchFamily="50" charset="0"/>
              </a:defRPr>
            </a:lvl1pPr>
          </a:lstStyle>
          <a:p>
            <a:r>
              <a:rPr lang="en-ZA" dirty="0"/>
              <a:t>Thank you/Closing Page: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6CE8A8-D7ED-43CF-9F7A-CA2AFF59643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773973" y="2376616"/>
            <a:ext cx="2264404" cy="3359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(+27) xx xxx </a:t>
            </a:r>
            <a:r>
              <a:rPr lang="en-US" dirty="0" err="1"/>
              <a:t>xxxx</a:t>
            </a:r>
            <a:r>
              <a:rPr lang="en-US" dirty="0"/>
              <a:t>: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90FF0D-523B-42A9-8925-093D7DB7D118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2782253" y="3445223"/>
            <a:ext cx="2264404" cy="3359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xxxxxxx@spu.ac.za</a:t>
            </a:r>
          </a:p>
        </p:txBody>
      </p:sp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072601B3-F2C9-4493-A954-5C541A08D4A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51" y="5781295"/>
            <a:ext cx="12253221" cy="1390467"/>
          </a:xfrm>
          <a:prstGeom prst="rect">
            <a:avLst/>
          </a:prstGeom>
        </p:spPr>
      </p:pic>
      <p:pic>
        <p:nvPicPr>
          <p:cNvPr id="26" name="Picture 25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B474A9-19E5-4A9C-9B02-D881DC11A37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33" y="2370974"/>
            <a:ext cx="321314" cy="3836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FE1F16-C6C5-4FBF-A522-1BAD895B91F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3744" y="2908629"/>
            <a:ext cx="263092" cy="383658"/>
          </a:xfrm>
          <a:prstGeom prst="rect">
            <a:avLst/>
          </a:prstGeom>
        </p:spPr>
      </p:pic>
      <p:pic>
        <p:nvPicPr>
          <p:cNvPr id="30" name="Picture 2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5F584DB-5DD4-4C19-BAE1-4A6B02A6AE2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998" y="3941504"/>
            <a:ext cx="418600" cy="418600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5645ED90-5B5F-4266-80A5-AA250322820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95673" y="4457640"/>
            <a:ext cx="459234" cy="4924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DF528C3-4349-445F-82B0-3E87F2E7DEA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268" y="3460844"/>
            <a:ext cx="428044" cy="335933"/>
          </a:xfrm>
          <a:prstGeom prst="rect">
            <a:avLst/>
          </a:prstGeom>
        </p:spPr>
      </p:pic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68C5480B-DE9F-40AA-BFD8-E5B0BB53D3ED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2773973" y="2908629"/>
            <a:ext cx="2264404" cy="3359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(+27) xx xxx </a:t>
            </a:r>
            <a:r>
              <a:rPr lang="en-US" dirty="0" err="1"/>
              <a:t>xxxx</a:t>
            </a:r>
            <a:r>
              <a:rPr lang="en-US" dirty="0"/>
              <a:t>: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6F81489-937E-45BC-A4C9-FE0DCF65E61E}"/>
              </a:ext>
            </a:extLst>
          </p:cNvPr>
          <p:cNvSpPr txBox="1"/>
          <p:nvPr userDrawn="1"/>
        </p:nvSpPr>
        <p:spPr>
          <a:xfrm>
            <a:off x="2791768" y="3976349"/>
            <a:ext cx="197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u="none" dirty="0">
                <a:latin typeface="+mj-lt"/>
                <a:hlinkClick r:id="rId4"/>
              </a:rPr>
              <a:t>www.spu.ac.za</a:t>
            </a:r>
            <a:endParaRPr lang="en-US" sz="1600" u="none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5B9F61-920F-4B18-B093-7F712EF59005}"/>
              </a:ext>
            </a:extLst>
          </p:cNvPr>
          <p:cNvSpPr txBox="1"/>
          <p:nvPr userDrawn="1"/>
        </p:nvSpPr>
        <p:spPr>
          <a:xfrm>
            <a:off x="2791768" y="4510096"/>
            <a:ext cx="22548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latin typeface="+mj-lt"/>
              </a:rPr>
              <a:t>Private Bag X5008</a:t>
            </a:r>
          </a:p>
          <a:p>
            <a:pPr lvl="0"/>
            <a:r>
              <a:rPr lang="en-US" sz="1600" dirty="0">
                <a:latin typeface="+mj-lt"/>
              </a:rPr>
              <a:t>North Campus</a:t>
            </a:r>
          </a:p>
          <a:p>
            <a:pPr lvl="0"/>
            <a:r>
              <a:rPr lang="en-US" sz="1600" dirty="0">
                <a:latin typeface="+mj-lt"/>
              </a:rPr>
              <a:t>Chapel Street</a:t>
            </a:r>
          </a:p>
          <a:p>
            <a:pPr lvl="0"/>
            <a:r>
              <a:rPr lang="en-US" sz="1600" dirty="0">
                <a:latin typeface="+mj-lt"/>
              </a:rPr>
              <a:t>Kimberley </a:t>
            </a:r>
          </a:p>
          <a:p>
            <a:pPr lvl="0"/>
            <a:r>
              <a:rPr lang="en-US" sz="1600" dirty="0">
                <a:latin typeface="+mj-lt"/>
              </a:rPr>
              <a:t>8300</a:t>
            </a:r>
          </a:p>
        </p:txBody>
      </p:sp>
      <p:pic>
        <p:nvPicPr>
          <p:cNvPr id="31" name="Picture 30" descr="Icon&#10;&#10;Description automatically generated">
            <a:hlinkClick r:id="rId11"/>
            <a:extLst>
              <a:ext uri="{FF2B5EF4-FFF2-40B4-BE49-F238E27FC236}">
                <a16:creationId xmlns:a16="http://schemas.microsoft.com/office/drawing/2014/main" id="{9517246A-C1A9-4C2A-AB9D-49C3554B8957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090" y="5444014"/>
            <a:ext cx="454463" cy="445888"/>
          </a:xfrm>
          <a:prstGeom prst="rect">
            <a:avLst/>
          </a:prstGeom>
        </p:spPr>
      </p:pic>
      <p:pic>
        <p:nvPicPr>
          <p:cNvPr id="36" name="Picture 35" descr="A picture containing text, clipart&#10;&#10;Description automatically generated">
            <a:hlinkClick r:id="rId13"/>
            <a:extLst>
              <a:ext uri="{FF2B5EF4-FFF2-40B4-BE49-F238E27FC236}">
                <a16:creationId xmlns:a16="http://schemas.microsoft.com/office/drawing/2014/main" id="{4747876B-7DB0-4CBB-A3CA-59802E0A346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090" y="3481950"/>
            <a:ext cx="445888" cy="445888"/>
          </a:xfrm>
          <a:prstGeom prst="rect">
            <a:avLst/>
          </a:prstGeom>
        </p:spPr>
      </p:pic>
      <p:pic>
        <p:nvPicPr>
          <p:cNvPr id="40" name="Picture 39" descr="A picture containing text, clipart, vector graphics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AB16A652-7786-4E50-98C8-1E709B796CB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091" y="4783238"/>
            <a:ext cx="454463" cy="454463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hlinkClick r:id="rId17"/>
            <a:extLst>
              <a:ext uri="{FF2B5EF4-FFF2-40B4-BE49-F238E27FC236}">
                <a16:creationId xmlns:a16="http://schemas.microsoft.com/office/drawing/2014/main" id="{318A2C87-9661-44C4-93A7-1E9C2FB36D9D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090" y="4128308"/>
            <a:ext cx="454464" cy="4544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67C3FD-5539-42B3-B9F7-058CA1986007}"/>
              </a:ext>
            </a:extLst>
          </p:cNvPr>
          <p:cNvSpPr txBox="1"/>
          <p:nvPr userDrawn="1"/>
        </p:nvSpPr>
        <p:spPr>
          <a:xfrm>
            <a:off x="9737578" y="3543419"/>
            <a:ext cx="1863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600" b="0" dirty="0">
                <a:solidFill>
                  <a:srgbClr val="E21937"/>
                </a:solidFill>
                <a:effectLst/>
                <a:latin typeface="+mj-lt"/>
                <a:ea typeface="Times New Roman" panose="02020603050405020304" pitchFamily="18" charset="0"/>
              </a:rPr>
              <a:t>@SolPlaatjeUniv </a:t>
            </a:r>
            <a:endParaRPr lang="en-ZA" sz="1200" b="0" dirty="0">
              <a:solidFill>
                <a:srgbClr val="E21937"/>
              </a:solidFill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A8245E-759F-488A-A223-26702E4EB829}"/>
              </a:ext>
            </a:extLst>
          </p:cNvPr>
          <p:cNvSpPr txBox="1"/>
          <p:nvPr userDrawn="1"/>
        </p:nvSpPr>
        <p:spPr>
          <a:xfrm>
            <a:off x="9737577" y="4202987"/>
            <a:ext cx="1863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600" b="0" dirty="0">
                <a:solidFill>
                  <a:srgbClr val="E21937"/>
                </a:solidFill>
                <a:effectLst/>
                <a:latin typeface="+mj-lt"/>
                <a:ea typeface="Times New Roman" panose="02020603050405020304" pitchFamily="18" charset="0"/>
              </a:rPr>
              <a:t>sol-</a:t>
            </a:r>
            <a:r>
              <a:rPr lang="en-ZA" sz="1600" b="0" dirty="0" err="1">
                <a:solidFill>
                  <a:srgbClr val="E21937"/>
                </a:solidFill>
                <a:effectLst/>
                <a:latin typeface="+mj-lt"/>
                <a:ea typeface="Times New Roman" panose="02020603050405020304" pitchFamily="18" charset="0"/>
              </a:rPr>
              <a:t>plaatje</a:t>
            </a:r>
            <a:r>
              <a:rPr lang="en-ZA" sz="1600" b="0" dirty="0">
                <a:solidFill>
                  <a:srgbClr val="E21937"/>
                </a:solidFill>
                <a:effectLst/>
                <a:latin typeface="+mj-lt"/>
                <a:ea typeface="Times New Roman" panose="02020603050405020304" pitchFamily="18" charset="0"/>
              </a:rPr>
              <a:t>-university</a:t>
            </a:r>
            <a:endParaRPr lang="en-ZA" sz="1100" b="0" dirty="0">
              <a:solidFill>
                <a:srgbClr val="E21937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8BBD27-06C6-4238-83B9-A85A9F47ED8D}"/>
              </a:ext>
            </a:extLst>
          </p:cNvPr>
          <p:cNvSpPr txBox="1"/>
          <p:nvPr userDrawn="1"/>
        </p:nvSpPr>
        <p:spPr>
          <a:xfrm>
            <a:off x="9712737" y="4862555"/>
            <a:ext cx="1863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600" dirty="0">
                <a:solidFill>
                  <a:srgbClr val="E21937"/>
                </a:solidFill>
                <a:effectLst/>
                <a:latin typeface="+mj-lt"/>
                <a:ea typeface="Times New Roman" panose="02020603050405020304" pitchFamily="18" charset="0"/>
              </a:rPr>
              <a:t>@MySPU</a:t>
            </a:r>
            <a:endParaRPr lang="en-ZA" sz="1050" b="0" dirty="0">
              <a:solidFill>
                <a:srgbClr val="E21937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D6E375-4213-4621-A3C7-839B95606431}"/>
              </a:ext>
            </a:extLst>
          </p:cNvPr>
          <p:cNvSpPr txBox="1"/>
          <p:nvPr userDrawn="1"/>
        </p:nvSpPr>
        <p:spPr>
          <a:xfrm>
            <a:off x="9737577" y="5497681"/>
            <a:ext cx="1863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ZA" sz="1600" dirty="0">
                <a:solidFill>
                  <a:srgbClr val="E21937"/>
                </a:solidFill>
                <a:effectLst/>
                <a:latin typeface="+mj-lt"/>
                <a:ea typeface="Times New Roman" panose="02020603050405020304" pitchFamily="18" charset="0"/>
              </a:rPr>
              <a:t>Sol Plaatje University</a:t>
            </a:r>
            <a:endParaRPr lang="en-ZA" sz="900" b="0" dirty="0">
              <a:solidFill>
                <a:srgbClr val="E21937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80958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Page - Option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358483-0FF3-4B83-9D02-3D20C140B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069" y="6634744"/>
            <a:ext cx="952477" cy="1624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ZA" dirty="0"/>
          </a:p>
        </p:txBody>
      </p:sp>
      <p:pic>
        <p:nvPicPr>
          <p:cNvPr id="5" name="Picture 4" descr="Logo, company name&#10;&#10;Description automatically generated">
            <a:hlinkClick r:id="rId2" action="ppaction://hlinkfile"/>
            <a:extLst>
              <a:ext uri="{FF2B5EF4-FFF2-40B4-BE49-F238E27FC236}">
                <a16:creationId xmlns:a16="http://schemas.microsoft.com/office/drawing/2014/main" id="{34B49C19-CC13-422A-9A05-F1731A669B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8" y="115807"/>
            <a:ext cx="2568255" cy="24060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A04AD2-4FC6-481B-8C2E-87C70BBCEA9E}"/>
              </a:ext>
            </a:extLst>
          </p:cNvPr>
          <p:cNvSpPr/>
          <p:nvPr userDrawn="1"/>
        </p:nvSpPr>
        <p:spPr>
          <a:xfrm>
            <a:off x="-8280" y="5949852"/>
            <a:ext cx="12200280" cy="9259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7E652-61B7-4F95-BBA8-C6C06E6B2B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82253" y="928233"/>
            <a:ext cx="7675486" cy="1158027"/>
          </a:xfrm>
        </p:spPr>
        <p:txBody>
          <a:bodyPr/>
          <a:lstStyle>
            <a:lvl1pPr>
              <a:defRPr>
                <a:latin typeface="Knockout HTF52-Cruiserweight" pitchFamily="50" charset="0"/>
              </a:defRPr>
            </a:lvl1pPr>
          </a:lstStyle>
          <a:p>
            <a:r>
              <a:rPr lang="en-ZA" dirty="0"/>
              <a:t>Thank you/Closing Page: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A6CE8A8-D7ED-43CF-9F7A-CA2AFF59643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773973" y="2376616"/>
            <a:ext cx="2264404" cy="3359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(+27) xx xxx </a:t>
            </a:r>
            <a:r>
              <a:rPr lang="en-US" dirty="0" err="1"/>
              <a:t>xxxx</a:t>
            </a:r>
            <a:r>
              <a:rPr lang="en-US" dirty="0"/>
              <a:t>: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390FF0D-523B-42A9-8925-093D7DB7D118}"/>
              </a:ext>
            </a:extLst>
          </p:cNvPr>
          <p:cNvSpPr>
            <a:spLocks noGrp="1"/>
          </p:cNvSpPr>
          <p:nvPr>
            <p:ph type="body" sz="half" idx="10" hasCustomPrompt="1"/>
          </p:nvPr>
        </p:nvSpPr>
        <p:spPr>
          <a:xfrm>
            <a:off x="2782253" y="3445223"/>
            <a:ext cx="2264404" cy="3359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xxxxxxx@spu.ac.za</a:t>
            </a:r>
          </a:p>
        </p:txBody>
      </p:sp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072601B3-F2C9-4493-A954-5C541A08D4A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51" y="5781295"/>
            <a:ext cx="12253221" cy="1390467"/>
          </a:xfrm>
          <a:prstGeom prst="rect">
            <a:avLst/>
          </a:prstGeom>
        </p:spPr>
      </p:pic>
      <p:pic>
        <p:nvPicPr>
          <p:cNvPr id="26" name="Picture 25" descr="A picture containing clipart&#10;&#10;Description automatically generated">
            <a:extLst>
              <a:ext uri="{FF2B5EF4-FFF2-40B4-BE49-F238E27FC236}">
                <a16:creationId xmlns:a16="http://schemas.microsoft.com/office/drawing/2014/main" id="{91B474A9-19E5-4A9C-9B02-D881DC11A37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33" y="2370974"/>
            <a:ext cx="321314" cy="3836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EFE1F16-C6C5-4FBF-A522-1BAD895B91F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3744" y="2908629"/>
            <a:ext cx="263092" cy="383658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5645ED90-5B5F-4266-80A5-AA250322820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11268" y="3983123"/>
            <a:ext cx="459234" cy="4924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DF528C3-4349-445F-82B0-3E87F2E7DEA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268" y="3460844"/>
            <a:ext cx="428044" cy="335933"/>
          </a:xfrm>
          <a:prstGeom prst="rect">
            <a:avLst/>
          </a:prstGeom>
        </p:spPr>
      </p:pic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68C5480B-DE9F-40AA-BFD8-E5B0BB53D3ED}"/>
              </a:ext>
            </a:extLst>
          </p:cNvPr>
          <p:cNvSpPr>
            <a:spLocks noGrp="1"/>
          </p:cNvSpPr>
          <p:nvPr>
            <p:ph type="body" sz="half" idx="12" hasCustomPrompt="1"/>
          </p:nvPr>
        </p:nvSpPr>
        <p:spPr>
          <a:xfrm>
            <a:off x="2773973" y="2908629"/>
            <a:ext cx="2264404" cy="3359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(+27) xx xxx </a:t>
            </a:r>
            <a:r>
              <a:rPr lang="en-US" dirty="0" err="1"/>
              <a:t>xxxx</a:t>
            </a:r>
            <a:r>
              <a:rPr lang="en-US" dirty="0"/>
              <a:t>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5B9F61-920F-4B18-B093-7F712EF59005}"/>
              </a:ext>
            </a:extLst>
          </p:cNvPr>
          <p:cNvSpPr txBox="1"/>
          <p:nvPr userDrawn="1"/>
        </p:nvSpPr>
        <p:spPr>
          <a:xfrm>
            <a:off x="2807363" y="4035579"/>
            <a:ext cx="225488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600" dirty="0">
                <a:latin typeface="+mj-lt"/>
              </a:rPr>
              <a:t>Private Bag X5008</a:t>
            </a:r>
          </a:p>
          <a:p>
            <a:pPr lvl="0"/>
            <a:r>
              <a:rPr lang="en-US" sz="1600" dirty="0">
                <a:latin typeface="+mj-lt"/>
              </a:rPr>
              <a:t>North Campus</a:t>
            </a:r>
          </a:p>
          <a:p>
            <a:pPr lvl="0"/>
            <a:r>
              <a:rPr lang="en-US" sz="1600" dirty="0">
                <a:latin typeface="+mj-lt"/>
              </a:rPr>
              <a:t>Chapel Street</a:t>
            </a:r>
          </a:p>
          <a:p>
            <a:pPr lvl="0"/>
            <a:r>
              <a:rPr lang="en-US" sz="1600" dirty="0">
                <a:latin typeface="+mj-lt"/>
              </a:rPr>
              <a:t>Kimberley </a:t>
            </a:r>
          </a:p>
          <a:p>
            <a:pPr lvl="0"/>
            <a:r>
              <a:rPr lang="en-US" sz="1600" dirty="0">
                <a:latin typeface="+mj-lt"/>
              </a:rPr>
              <a:t>8300</a:t>
            </a:r>
          </a:p>
        </p:txBody>
      </p:sp>
      <p:pic>
        <p:nvPicPr>
          <p:cNvPr id="31" name="Picture 30" descr="Icon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517246A-C1A9-4C2A-AB9D-49C3554B895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12" y="5557980"/>
            <a:ext cx="339270" cy="351728"/>
          </a:xfrm>
          <a:prstGeom prst="rect">
            <a:avLst/>
          </a:prstGeom>
        </p:spPr>
      </p:pic>
      <p:pic>
        <p:nvPicPr>
          <p:cNvPr id="36" name="Picture 35" descr="A picture containing text, clipart&#10;&#10;Description automatically generated">
            <a:hlinkClick r:id="rId12"/>
            <a:extLst>
              <a:ext uri="{FF2B5EF4-FFF2-40B4-BE49-F238E27FC236}">
                <a16:creationId xmlns:a16="http://schemas.microsoft.com/office/drawing/2014/main" id="{4747876B-7DB0-4CBB-A3CA-59802E0A346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924" y="5557980"/>
            <a:ext cx="345922" cy="345922"/>
          </a:xfrm>
          <a:prstGeom prst="rect">
            <a:avLst/>
          </a:prstGeom>
        </p:spPr>
      </p:pic>
      <p:pic>
        <p:nvPicPr>
          <p:cNvPr id="40" name="Picture 39" descr="A picture containing text, clipart, vector graphics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AB16A652-7786-4E50-98C8-1E709B796CB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558" y="5551328"/>
            <a:ext cx="352576" cy="352574"/>
          </a:xfrm>
          <a:prstGeom prst="rect">
            <a:avLst/>
          </a:prstGeom>
        </p:spPr>
      </p:pic>
      <p:pic>
        <p:nvPicPr>
          <p:cNvPr id="42" name="Picture 41" descr="Icon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318A2C87-9661-44C4-93A7-1E9C2FB36D9D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14" y="5554189"/>
            <a:ext cx="352576" cy="352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55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xt of 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CFC8028-C3E2-47D0-B5E8-5847C4BD7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32000" y="1127464"/>
            <a:ext cx="8128000" cy="84731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Context/Table </a:t>
            </a:r>
            <a:endParaRPr lang="en-ZA" dirty="0"/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AB592780-5194-4008-8DFB-80C592EE207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2032000" y="2272052"/>
            <a:ext cx="8128000" cy="7556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34306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6F45E56-3E01-4253-98D4-7412B46657D1}"/>
              </a:ext>
            </a:extLst>
          </p:cNvPr>
          <p:cNvSpPr/>
          <p:nvPr userDrawn="1"/>
        </p:nvSpPr>
        <p:spPr>
          <a:xfrm>
            <a:off x="0" y="0"/>
            <a:ext cx="12192000" cy="6016752"/>
          </a:xfrm>
          <a:prstGeom prst="rect">
            <a:avLst/>
          </a:prstGeom>
          <a:solidFill>
            <a:srgbClr val="E21937"/>
          </a:solidFill>
          <a:ln>
            <a:solidFill>
              <a:srgbClr val="E21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99795-2C7A-4E61-A691-DACB1A72A0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2785369"/>
            <a:ext cx="12192000" cy="12872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break - Add text hear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383863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ag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6F45E56-3E01-4253-98D4-7412B46657D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21937"/>
          </a:solidFill>
          <a:ln>
            <a:solidFill>
              <a:srgbClr val="E219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326C70-E3FD-48E7-B470-D2A58EB5D1D4}"/>
              </a:ext>
            </a:extLst>
          </p:cNvPr>
          <p:cNvSpPr/>
          <p:nvPr userDrawn="1"/>
        </p:nvSpPr>
        <p:spPr>
          <a:xfrm>
            <a:off x="399495" y="479394"/>
            <a:ext cx="11532093" cy="6081204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99795-2C7A-4E61-A691-DACB1A72A0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9495" y="2785369"/>
            <a:ext cx="11532094" cy="1287262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break - Add text hear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64755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B4B4C9F-9622-45AD-802B-7E8219137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069" y="6634744"/>
            <a:ext cx="952477" cy="1624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ZA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FC8028-C3E2-47D0-B5E8-5847C4BD7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659" y="230821"/>
            <a:ext cx="9539796" cy="11580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98110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0FAFB5-7D41-4B28-BEF8-F0C427B5444B}"/>
              </a:ext>
            </a:extLst>
          </p:cNvPr>
          <p:cNvSpPr/>
          <p:nvPr userDrawn="1"/>
        </p:nvSpPr>
        <p:spPr>
          <a:xfrm>
            <a:off x="9729926" y="60831"/>
            <a:ext cx="2393620" cy="1624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A8FC2FD-2ED9-4505-82D4-23A2128155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736" y="3915053"/>
            <a:ext cx="1075120" cy="125070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E9A3F63C-3C2E-45AC-B3D2-5C4D3F5D5D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392" y="5289070"/>
            <a:ext cx="739808" cy="53572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4AB72ED-46C7-4811-BEB7-B17CC30D0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659" y="230821"/>
            <a:ext cx="9539796" cy="11580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07920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E358483-0FF3-4B83-9D02-3D20C140B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069" y="6634744"/>
            <a:ext cx="952477" cy="1624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Z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1ECB0F1-FFE9-466B-8601-BF6D7481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0659" y="230821"/>
            <a:ext cx="9539796" cy="11580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05365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4D34B-3469-473A-9137-1D0174D6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0815A-FDD6-4278-8223-10E01656B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218" y="1589103"/>
            <a:ext cx="10427563" cy="40659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9F3189-655E-4368-8A07-AA21C3E44E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069" y="6634744"/>
            <a:ext cx="952477" cy="1624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28830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eneric Tr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91D87-4658-4E0C-9712-AFE1EAC68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71069" y="6634744"/>
            <a:ext cx="952477" cy="1624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ZA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BF4E5A7-44B8-4F05-A306-504E75D120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4" y="1890946"/>
            <a:ext cx="12164523" cy="497724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7B1FFBF-621F-4846-8230-5A211A4CC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209"/>
            <a:ext cx="9539796" cy="11580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67410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hyperlink" Target="https://www.spu.ac.za/" TargetMode="Externa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4FEA1D-78D2-4753-A611-EF610F82C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272" y="211836"/>
            <a:ext cx="9998475" cy="11580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6D2BA-88B4-4483-A7F4-8B25118E7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761" y="1679811"/>
            <a:ext cx="11176987" cy="4065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pic>
        <p:nvPicPr>
          <p:cNvPr id="9" name="Picture 8">
            <a:hlinkClick r:id="rId21"/>
            <a:extLst>
              <a:ext uri="{FF2B5EF4-FFF2-40B4-BE49-F238E27FC236}">
                <a16:creationId xmlns:a16="http://schemas.microsoft.com/office/drawing/2014/main" id="{C3DFC3EB-A727-4438-A384-4E88FBBF1DBF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67" y="5745784"/>
            <a:ext cx="12253221" cy="1390467"/>
          </a:xfrm>
          <a:prstGeom prst="rect">
            <a:avLst/>
          </a:prstGeom>
        </p:spPr>
      </p:pic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BD5EB0BE-C88E-48F3-AECB-6015AED91D06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1" y="145254"/>
            <a:ext cx="1378256" cy="129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93" r:id="rId2"/>
    <p:sldLayoutId id="2147483659" r:id="rId3"/>
    <p:sldLayoutId id="2147483661" r:id="rId4"/>
    <p:sldLayoutId id="2147483658" r:id="rId5"/>
    <p:sldLayoutId id="2147483668" r:id="rId6"/>
    <p:sldLayoutId id="2147483654" r:id="rId7"/>
    <p:sldLayoutId id="2147483650" r:id="rId8"/>
    <p:sldLayoutId id="2147483663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62" r:id="rId16"/>
    <p:sldLayoutId id="2147483694" r:id="rId17"/>
    <p:sldLayoutId id="2147483695" r:id="rId18"/>
    <p:sldLayoutId id="2147483696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2193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Knockout HTF49-Liteweight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Knockout HTF49-Liteweight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Knockout HTF49-Liteweight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nockout HTF49-Liteweight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Knockout HTF49-Liteweight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oeketsims/researchday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mark.mosia@spu.ac.za" TargetMode="Externa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197E7-CB8F-4B4A-81AB-3E58EB4E3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5777" y="623997"/>
            <a:ext cx="7905296" cy="1158027"/>
          </a:xfrm>
        </p:spPr>
        <p:txBody>
          <a:bodyPr>
            <a:normAutofit fontScale="90000"/>
          </a:bodyPr>
          <a:lstStyle/>
          <a:p>
            <a:pPr algn="ctr"/>
            <a:br>
              <a:rPr lang="en-ZA" sz="1800" b="0" i="0" u="none" strike="noStrike" baseline="0" dirty="0">
                <a:latin typeface="Arial" panose="020B0604020202020204" pitchFamily="34" charset="0"/>
              </a:rPr>
            </a:br>
            <a:r>
              <a:rPr lang="en-US" sz="4000" dirty="0">
                <a:latin typeface="+mj-lt"/>
              </a:rPr>
              <a:t>Using Docker Containers to Deploy Probabilistic Machine Learning Models into Production</a:t>
            </a:r>
            <a:endParaRPr lang="en-ZA" dirty="0"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27F1FC-22BA-4D39-97D8-C49AF6079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32422" y="2708366"/>
            <a:ext cx="7157285" cy="3877387"/>
          </a:xfrm>
        </p:spPr>
        <p:txBody>
          <a:bodyPr>
            <a:normAutofit/>
          </a:bodyPr>
          <a:lstStyle/>
          <a:p>
            <a:pPr algn="ctr"/>
            <a:endParaRPr lang="en-US" sz="2800" b="1" dirty="0"/>
          </a:p>
          <a:p>
            <a:pPr algn="ctr"/>
            <a:r>
              <a:rPr lang="en-US" sz="2000" b="1" dirty="0"/>
              <a:t>Moeketsi Mosia</a:t>
            </a:r>
          </a:p>
          <a:p>
            <a:pPr algn="ctr"/>
            <a:r>
              <a:rPr lang="en-US" sz="2000" b="1" dirty="0"/>
              <a:t>Centre for Teaching, Learning and </a:t>
            </a:r>
            <a:r>
              <a:rPr lang="en-US" sz="2000" b="1" dirty="0" err="1"/>
              <a:t>Programme</a:t>
            </a:r>
            <a:r>
              <a:rPr lang="en-US" sz="2000" b="1" dirty="0"/>
              <a:t> Development</a:t>
            </a:r>
          </a:p>
          <a:p>
            <a:pPr algn="ctr"/>
            <a:r>
              <a:rPr lang="en-US" sz="2000" b="1" dirty="0"/>
              <a:t>Our team: Potso(MSc Astrophysics), Eli (Candidate MSc eScience), Taryn (Candidate MSc eScience), Mel (Candidate BSc Hons CS)</a:t>
            </a:r>
          </a:p>
          <a:p>
            <a:pPr algn="ctr"/>
            <a:r>
              <a:rPr lang="en-US" sz="2000" b="1" dirty="0">
                <a:hlinkClick r:id="rId2"/>
              </a:rPr>
              <a:t>https://github.com/moeketsims/researchday</a:t>
            </a:r>
            <a:r>
              <a:rPr lang="en-US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7615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3935A5-8F43-0EE0-C8EE-2F757543F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/>
              <a:t>Python: Bayesian Framework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BB53E3-9422-8038-9F7F-C89AC2CB8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64" y="1122218"/>
            <a:ext cx="9873683" cy="4825568"/>
          </a:xfrm>
        </p:spPr>
      </p:pic>
    </p:spTree>
    <p:extLst>
      <p:ext uri="{BB962C8B-B14F-4D97-AF65-F5344CB8AC3E}">
        <p14:creationId xmlns:p14="http://schemas.microsoft.com/office/powerpoint/2010/main" val="1688871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7D29A-A0E9-8CE4-0656-E40C8367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/>
              <a:t>Bayesian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00962F-1890-FA8D-50FF-EE6DCF67D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43" y="1813814"/>
            <a:ext cx="10894104" cy="2581541"/>
          </a:xfrm>
        </p:spPr>
      </p:pic>
    </p:spTree>
    <p:extLst>
      <p:ext uri="{BB962C8B-B14F-4D97-AF65-F5344CB8AC3E}">
        <p14:creationId xmlns:p14="http://schemas.microsoft.com/office/powerpoint/2010/main" val="4008409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E3D9B-FA38-A324-EC47-A644C8AA3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/>
              <a:t>Uncertainty in Parameter Estimation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CDCF11-24BA-59EB-4F72-D402B58E9F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483" y="2375903"/>
            <a:ext cx="9381033" cy="2491956"/>
          </a:xfrm>
        </p:spPr>
      </p:pic>
    </p:spTree>
    <p:extLst>
      <p:ext uri="{BB962C8B-B14F-4D97-AF65-F5344CB8AC3E}">
        <p14:creationId xmlns:p14="http://schemas.microsoft.com/office/powerpoint/2010/main" val="1135595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DA59-D3B4-60E7-401C-773012763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/>
              <a:t>Model Saving For Deployment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E15845-8F5A-5097-751F-A699B84FB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272" y="1801722"/>
            <a:ext cx="10013067" cy="1014214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DBA6E9A-7333-24D3-52A3-7586AE225C9E}"/>
              </a:ext>
            </a:extLst>
          </p:cNvPr>
          <p:cNvCxnSpPr>
            <a:cxnSpLocks/>
          </p:cNvCxnSpPr>
          <p:nvPr/>
        </p:nvCxnSpPr>
        <p:spPr>
          <a:xfrm flipV="1">
            <a:off x="5278582" y="2618509"/>
            <a:ext cx="0" cy="1693718"/>
          </a:xfrm>
          <a:prstGeom prst="straightConnector1">
            <a:avLst/>
          </a:prstGeom>
          <a:ln w="38100">
            <a:solidFill>
              <a:srgbClr val="FF5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B64CA1-3EC9-92FB-CB1D-E1996CC7D377}"/>
              </a:ext>
            </a:extLst>
          </p:cNvPr>
          <p:cNvCxnSpPr>
            <a:cxnSpLocks/>
          </p:cNvCxnSpPr>
          <p:nvPr/>
        </p:nvCxnSpPr>
        <p:spPr>
          <a:xfrm flipV="1">
            <a:off x="9587346" y="2618509"/>
            <a:ext cx="0" cy="1579418"/>
          </a:xfrm>
          <a:prstGeom prst="straightConnector1">
            <a:avLst/>
          </a:prstGeom>
          <a:ln w="38100">
            <a:solidFill>
              <a:srgbClr val="FF501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7D715AC-7D8E-5909-C26A-36EBC18882FC}"/>
              </a:ext>
            </a:extLst>
          </p:cNvPr>
          <p:cNvSpPr txBox="1"/>
          <p:nvPr/>
        </p:nvSpPr>
        <p:spPr>
          <a:xfrm>
            <a:off x="5858691" y="4301836"/>
            <a:ext cx="3148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2400" dirty="0"/>
              <a:t>You need them both</a:t>
            </a:r>
          </a:p>
        </p:txBody>
      </p:sp>
    </p:spTree>
    <p:extLst>
      <p:ext uri="{BB962C8B-B14F-4D97-AF65-F5344CB8AC3E}">
        <p14:creationId xmlns:p14="http://schemas.microsoft.com/office/powerpoint/2010/main" val="1714526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37AC-83E8-4A2D-940F-3B6C37D272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Creating Machine Learning Model API</a:t>
            </a:r>
          </a:p>
        </p:txBody>
      </p:sp>
    </p:spTree>
    <p:extLst>
      <p:ext uri="{BB962C8B-B14F-4D97-AF65-F5344CB8AC3E}">
        <p14:creationId xmlns:p14="http://schemas.microsoft.com/office/powerpoint/2010/main" val="3922605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E6279D-2724-E3FF-92B6-FF7407051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C07186-7D6E-6DCA-BD54-E8B2CE0E1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052" y="232618"/>
            <a:ext cx="10130913" cy="5274564"/>
          </a:xfrm>
        </p:spPr>
      </p:pic>
    </p:spTree>
    <p:extLst>
      <p:ext uri="{BB962C8B-B14F-4D97-AF65-F5344CB8AC3E}">
        <p14:creationId xmlns:p14="http://schemas.microsoft.com/office/powerpoint/2010/main" val="2985894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37AC-83E8-4A2D-940F-3B6C37D2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sz="4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4DABBA0-5BA8-9A34-F4B0-DB7F6C5AD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ZA" dirty="0"/>
          </a:p>
        </p:txBody>
      </p:sp>
      <p:pic>
        <p:nvPicPr>
          <p:cNvPr id="1026" name="Picture 2" descr="Docker for Dummies, Literally. Yes, those days are long gone when you… | by  Saad A Akash | Medium">
            <a:extLst>
              <a:ext uri="{FF2B5EF4-FFF2-40B4-BE49-F238E27FC236}">
                <a16:creationId xmlns:a16="http://schemas.microsoft.com/office/drawing/2014/main" id="{98992573-79B6-0D89-8392-29F514A56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272" y="211835"/>
            <a:ext cx="8929456" cy="560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838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37AC-83E8-4A2D-940F-3B6C37D27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/>
              <a:t>MLOps</a:t>
            </a:r>
            <a:r>
              <a:rPr lang="en-US" sz="4800" dirty="0"/>
              <a:t> with Docker Containers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4D422C-4E70-731F-B52A-52953FFE3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8686" y="1042318"/>
            <a:ext cx="8087759" cy="4773364"/>
          </a:xfrm>
        </p:spPr>
      </p:pic>
    </p:spTree>
    <p:extLst>
      <p:ext uri="{BB962C8B-B14F-4D97-AF65-F5344CB8AC3E}">
        <p14:creationId xmlns:p14="http://schemas.microsoft.com/office/powerpoint/2010/main" val="904449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0D651-5733-0C4F-0613-882445EA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/>
              <a:t>Cloud-Development</a:t>
            </a:r>
          </a:p>
        </p:txBody>
      </p:sp>
      <p:pic>
        <p:nvPicPr>
          <p:cNvPr id="2050" name="Picture 2" descr="Setup RDS Database and Build Backend Application Docker Image — Deploy to  AWS ECS Fargate with Load Balancer (Part 1) | Medium">
            <a:extLst>
              <a:ext uri="{FF2B5EF4-FFF2-40B4-BE49-F238E27FC236}">
                <a16:creationId xmlns:a16="http://schemas.microsoft.com/office/drawing/2014/main" id="{7AB59C4B-8BB2-771C-D702-97B29D995F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7" y="2231231"/>
            <a:ext cx="667702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344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58270-9442-FA78-CFFD-7E1D5AED9D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8318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0D49-1EE4-3508-47A7-C865184A4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/>
              <a:t>My Personal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DA06D-CC57-A6E7-1F38-DCBE19243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Full lifecycle of Machine Learning Models</a:t>
            </a:r>
          </a:p>
          <a:p>
            <a:endParaRPr lang="en-ZA" dirty="0"/>
          </a:p>
          <a:p>
            <a:r>
              <a:rPr lang="en-ZA" dirty="0"/>
              <a:t>Authentic Learning</a:t>
            </a:r>
          </a:p>
          <a:p>
            <a:endParaRPr lang="en-ZA" dirty="0"/>
          </a:p>
          <a:p>
            <a:r>
              <a:rPr lang="en-ZA" dirty="0"/>
              <a:t>Deploying Probabilistic Machine Learning Model</a:t>
            </a:r>
          </a:p>
          <a:p>
            <a:pPr lvl="1"/>
            <a:r>
              <a:rPr lang="en-ZA" dirty="0"/>
              <a:t>Industry Collaboration </a:t>
            </a:r>
          </a:p>
        </p:txBody>
      </p:sp>
    </p:spTree>
    <p:extLst>
      <p:ext uri="{BB962C8B-B14F-4D97-AF65-F5344CB8AC3E}">
        <p14:creationId xmlns:p14="http://schemas.microsoft.com/office/powerpoint/2010/main" val="1152491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D8A2C3-979B-480F-DDEF-136A0BDE9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Lessons Learnt: Critical Reflections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C40F68-9E9A-7CFD-FF45-2634C6BD7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Bayesian Machine Learning Models are Intuitive </a:t>
            </a:r>
          </a:p>
          <a:p>
            <a:r>
              <a:rPr lang="en-ZA" dirty="0"/>
              <a:t>Learning moves from solving an Optimisation problem to Integral Approximation </a:t>
            </a:r>
          </a:p>
          <a:p>
            <a:r>
              <a:rPr lang="en-ZA" dirty="0"/>
              <a:t>Integral Approximation can be complex for Complex Models</a:t>
            </a:r>
          </a:p>
          <a:p>
            <a:r>
              <a:rPr lang="en-ZA" dirty="0"/>
              <a:t>Docker Containers seem to be able to solve the problem </a:t>
            </a:r>
          </a:p>
          <a:p>
            <a:r>
              <a:rPr lang="en-ZA" dirty="0"/>
              <a:t>Containers can auto-scale</a:t>
            </a:r>
          </a:p>
          <a:p>
            <a:r>
              <a:rPr lang="en-ZA" dirty="0"/>
              <a:t>However, the high costs managed</a:t>
            </a:r>
          </a:p>
          <a:p>
            <a:r>
              <a:rPr lang="en-ZA" dirty="0"/>
              <a:t>Kubernetes – for scaling </a:t>
            </a:r>
          </a:p>
        </p:txBody>
      </p:sp>
    </p:spTree>
    <p:extLst>
      <p:ext uri="{BB962C8B-B14F-4D97-AF65-F5344CB8AC3E}">
        <p14:creationId xmlns:p14="http://schemas.microsoft.com/office/powerpoint/2010/main" val="1895271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46F94-1471-44EF-BB00-7E0272A7C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0E60A-20AE-4C08-92D2-2563165A4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ZA" dirty="0"/>
              <a:t>(+27) 53 491 0252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8D6B4-A79D-4494-85ED-B7982A483903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ZA" dirty="0">
                <a:hlinkClick r:id="rId2"/>
              </a:rPr>
              <a:t>moeketsi.mosia@spu.ac.za</a:t>
            </a:r>
            <a:r>
              <a:rPr lang="en-ZA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272717-F059-4F9F-814B-05E03D4E60F2}"/>
              </a:ext>
            </a:extLst>
          </p:cNvPr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r>
              <a:rPr lang="en-ZA" dirty="0"/>
              <a:t>(+27)</a:t>
            </a:r>
          </a:p>
        </p:txBody>
      </p:sp>
    </p:spTree>
    <p:extLst>
      <p:ext uri="{BB962C8B-B14F-4D97-AF65-F5344CB8AC3E}">
        <p14:creationId xmlns:p14="http://schemas.microsoft.com/office/powerpoint/2010/main" val="2631232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BE8B4-2362-79C8-EA94-0BF42591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/>
              <a:t>Problem of Interest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BE3FB-82B9-ADAA-8E5C-5151757E6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effective deployment of Machine Learning as fast as possible</a:t>
            </a:r>
          </a:p>
          <a:p>
            <a:endParaRPr lang="en-ZA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Z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Deploying probabilistic machine learning models. </a:t>
            </a:r>
          </a:p>
          <a:p>
            <a:pPr marL="0" indent="0">
              <a:buNone/>
            </a:pPr>
            <a:endParaRPr lang="en-Z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Z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Prediction in a probabilistic machine learning setting is a simulation</a:t>
            </a:r>
          </a:p>
          <a:p>
            <a:endParaRPr lang="en-ZA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Z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critical reflections on my experiences in building and deploying probabilistic machine learning models in collaborative projects.</a:t>
            </a:r>
          </a:p>
        </p:txBody>
      </p:sp>
    </p:spTree>
    <p:extLst>
      <p:ext uri="{BB962C8B-B14F-4D97-AF65-F5344CB8AC3E}">
        <p14:creationId xmlns:p14="http://schemas.microsoft.com/office/powerpoint/2010/main" val="1870122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37AC-83E8-4A2D-940F-3B6C37D272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Model Building: Probabilistic Model</a:t>
            </a:r>
          </a:p>
        </p:txBody>
      </p:sp>
    </p:spTree>
    <p:extLst>
      <p:ext uri="{BB962C8B-B14F-4D97-AF65-F5344CB8AC3E}">
        <p14:creationId xmlns:p14="http://schemas.microsoft.com/office/powerpoint/2010/main" val="3526176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576184-7805-18A3-D712-8BA88CFF1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ZA" sz="3600" dirty="0"/>
              <a:t>Machine Learning: A Probabilistic Perspective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F5950-6A6E-BB9C-BB92-1A00FA7CD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Neil Lawrence’s perspective is useful:</a:t>
            </a:r>
          </a:p>
          <a:p>
            <a:pPr marL="0" indent="0">
              <a:buNone/>
            </a:pPr>
            <a:endParaRPr lang="en-ZA" dirty="0"/>
          </a:p>
          <a:p>
            <a:pPr marL="742950" lvl="1" indent="-285750"/>
            <a:r>
              <a:rPr lang="en-ZA" dirty="0"/>
              <a:t>Statistics: </a:t>
            </a:r>
          </a:p>
          <a:p>
            <a:pPr marL="1200150" lvl="2" indent="-285750"/>
            <a:r>
              <a:rPr lang="en-ZA" dirty="0"/>
              <a:t>Turns humans into computers – remove your bias from seeing patterns </a:t>
            </a:r>
          </a:p>
          <a:p>
            <a:pPr marL="1200150" lvl="2" indent="-285750"/>
            <a:endParaRPr lang="en-ZA" dirty="0"/>
          </a:p>
          <a:p>
            <a:pPr marL="742950" lvl="1" indent="-285750"/>
            <a:r>
              <a:rPr lang="en-ZA" dirty="0"/>
              <a:t>Machine learning:</a:t>
            </a:r>
          </a:p>
          <a:p>
            <a:pPr marL="1200150" lvl="2" indent="-285750"/>
            <a:r>
              <a:rPr lang="en-ZA" dirty="0"/>
              <a:t>Turns computers into humans – introduces human bias into computers. </a:t>
            </a:r>
          </a:p>
          <a:p>
            <a:pPr marL="914400" lvl="2" indent="0">
              <a:buNone/>
            </a:pPr>
            <a:endParaRPr lang="en-ZA" dirty="0"/>
          </a:p>
          <a:p>
            <a:pPr lvl="1"/>
            <a:r>
              <a:rPr lang="en-ZA" dirty="0"/>
              <a:t>Both use: Calculus of Uncertainty</a:t>
            </a:r>
          </a:p>
          <a:p>
            <a:pPr marL="285750" indent="-285750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93550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299F6-F901-5D9F-CEBA-C82701F5D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What is Machine Learning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07627-B262-37B4-089A-12BFB2198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endParaRPr lang="en-ZA" dirty="0"/>
          </a:p>
          <a:p>
            <a:pPr algn="ctr"/>
            <a:endParaRPr lang="en-ZA" dirty="0"/>
          </a:p>
          <a:p>
            <a:pPr algn="ctr"/>
            <a:endParaRPr lang="en-ZA" dirty="0"/>
          </a:p>
          <a:p>
            <a:pPr algn="ctr"/>
            <a:r>
              <a:rPr lang="en-ZA" sz="4800" b="1" dirty="0">
                <a:solidFill>
                  <a:schemeClr val="accent6"/>
                </a:solidFill>
              </a:rPr>
              <a:t>Data</a:t>
            </a:r>
            <a:r>
              <a:rPr lang="en-ZA" sz="4800" b="1" dirty="0"/>
              <a:t> + </a:t>
            </a:r>
            <a:r>
              <a:rPr lang="en-ZA" sz="4800" b="1" dirty="0">
                <a:solidFill>
                  <a:srgbClr val="FF0000"/>
                </a:solidFill>
              </a:rPr>
              <a:t>Model</a:t>
            </a:r>
            <a:r>
              <a:rPr lang="en-ZA" sz="4800" b="1" dirty="0"/>
              <a:t> = Prediction</a:t>
            </a:r>
            <a:endParaRPr lang="en-ZA" sz="48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282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72AF1-AB29-F13C-4B2A-9AF53F8F8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/>
              <a:t>Uncertainty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3ABB63E-CB9E-0ED2-8FD7-937FDCE149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ZA" dirty="0"/>
              </a:p>
              <a:p>
                <a:pPr marL="0" indent="0">
                  <a:buNone/>
                </a:pPr>
                <a:r>
                  <a:rPr lang="en-ZA" dirty="0"/>
                  <a:t>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sSup>
                            <m:sSupPr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ZA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ZA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ZA" dirty="0"/>
                  <a:t>Deterministic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br>
                  <a:rPr lang="en-ZA" dirty="0"/>
                </a:br>
                <a:endParaRPr lang="en-ZA" dirty="0"/>
              </a:p>
              <a:p>
                <a:pPr marL="0" indent="0">
                  <a:buNone/>
                </a:pPr>
                <a:r>
                  <a:rPr lang="en-ZA" dirty="0"/>
                  <a:t>Uncertainty: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ZA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3ABB63E-CB9E-0ED2-8FD7-937FDCE149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2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87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9F1F1-D4AB-5EC0-A49F-A361CD7D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ZA" dirty="0"/>
              <a:t>Learning – Maximising Probability vs minimizing the Cost function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603B5-A3F4-31EB-96B4-BF1EF9DA08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ZA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e>
                          <m:sSub>
                            <m:sSubPr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ZA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=∏</m:t>
                      </m:r>
                      <m:r>
                        <a:rPr lang="en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ZA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Z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ZA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ZA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ZA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ZA" dirty="0"/>
              </a:p>
              <a:p>
                <a:pPr marL="0" indent="0">
                  <a:buNone/>
                </a:pPr>
                <a:endParaRPr lang="en-ZA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ZA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ZA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Z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ZA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ZA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ZA" sz="20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e>
                                  <m:r>
                                    <a:rPr lang="en-ZA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ZA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ZA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ZA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ZA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sz="20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ZA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ZA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ZA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ZA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ZA" sz="2000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ZA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ZA" sz="20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ZA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ZA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ZA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ZA" sz="20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ZA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ZA" sz="20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ZA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ZA" sz="2000" b="0" i="1" smtClean="0">
                          <a:latin typeface="Cambria Math" panose="02040503050406030204" pitchFamily="18" charset="0"/>
                        </a:rPr>
                        <m:t>𝑎𝑠𝑠𝑢𝑚𝑒𝑝𝑡𝑖𝑜𝑛</m:t>
                      </m:r>
                    </m:oMath>
                  </m:oMathPara>
                </a14:m>
                <a:endParaRPr lang="en-ZA" dirty="0"/>
              </a:p>
              <a:p>
                <a:pPr marL="0" indent="0">
                  <a:buNone/>
                </a:pPr>
                <a:endParaRPr lang="en-ZA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F603B5-A3F4-31EB-96B4-BF1EF9DA08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7ACD9A-B152-3AA6-5FBC-58AFF0868FB9}"/>
                  </a:ext>
                </a:extLst>
              </p:cNvPr>
              <p:cNvSpPr txBox="1"/>
              <p:nvPr/>
            </p:nvSpPr>
            <p:spPr>
              <a:xfrm>
                <a:off x="2971800" y="3861963"/>
                <a:ext cx="5725390" cy="459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ZA" b="0" dirty="0"/>
                  <a:t>C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ZA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Z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Z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p>
                          <m:sSupPr>
                            <m:ctrlPr>
                              <a:rPr lang="en-Z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Z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ZA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d>
                                  <m:dPr>
                                    <m:ctrlP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Z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ZA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ZA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ZA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Z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ZA" b="0" i="1" smtClean="0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ZA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ZA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ZA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ZA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𝑤h𝑒𝑟𝑒</m:t>
                        </m:r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=[</m:t>
                        </m:r>
                        <m:sSub>
                          <m:sSubPr>
                            <m:ctrlPr>
                              <a:rPr lang="en-Z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Z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ZA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en-ZA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7ACD9A-B152-3AA6-5FBC-58AFF0868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861963"/>
                <a:ext cx="5725390" cy="459678"/>
              </a:xfrm>
              <a:prstGeom prst="rect">
                <a:avLst/>
              </a:prstGeom>
              <a:blipFill>
                <a:blip r:embed="rId3"/>
                <a:stretch>
                  <a:fillRect l="-958" t="-80000" b="-148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22D15F-2666-882D-00EB-DCD2BB1E36E2}"/>
              </a:ext>
            </a:extLst>
          </p:cNvPr>
          <p:cNvCxnSpPr>
            <a:cxnSpLocks/>
          </p:cNvCxnSpPr>
          <p:nvPr/>
        </p:nvCxnSpPr>
        <p:spPr>
          <a:xfrm>
            <a:off x="5351318" y="3356263"/>
            <a:ext cx="0" cy="4913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0300776-03BE-988E-7EFD-8EB3CBE4C95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6087" y="3995051"/>
            <a:ext cx="1683328" cy="156369"/>
          </a:xfrm>
          <a:prstGeom prst="bentConnector3">
            <a:avLst/>
          </a:prstGeom>
          <a:ln w="28575">
            <a:solidFill>
              <a:srgbClr val="E219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C8C777-F345-FD62-121D-A973979AD20D}"/>
              </a:ext>
            </a:extLst>
          </p:cNvPr>
          <p:cNvSpPr txBox="1"/>
          <p:nvPr/>
        </p:nvSpPr>
        <p:spPr>
          <a:xfrm>
            <a:off x="1631272" y="5084231"/>
            <a:ext cx="4260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Choose to focus Data Generative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52479C-EF14-BE1A-A2DB-9F1C5AE21420}"/>
              </a:ext>
            </a:extLst>
          </p:cNvPr>
          <p:cNvSpPr txBox="1"/>
          <p:nvPr/>
        </p:nvSpPr>
        <p:spPr>
          <a:xfrm>
            <a:off x="997527" y="1713470"/>
            <a:ext cx="2098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7020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435EA-DCA2-F0A9-D3A8-B23783A64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Use-Case</a:t>
            </a:r>
          </a:p>
        </p:txBody>
      </p:sp>
    </p:spTree>
    <p:extLst>
      <p:ext uri="{BB962C8B-B14F-4D97-AF65-F5344CB8AC3E}">
        <p14:creationId xmlns:p14="http://schemas.microsoft.com/office/powerpoint/2010/main" val="960089426"/>
      </p:ext>
    </p:extLst>
  </p:cSld>
  <p:clrMapOvr>
    <a:masterClrMapping/>
  </p:clrMapOvr>
</p:sld>
</file>

<file path=ppt/theme/theme1.xml><?xml version="1.0" encoding="utf-8"?>
<a:theme xmlns:a="http://schemas.openxmlformats.org/drawingml/2006/main" name="Sol Plaatje University Main Slides">
  <a:themeElements>
    <a:clrScheme name="SPU Pantone Colours">
      <a:dk1>
        <a:sysClr val="windowText" lastClr="000000"/>
      </a:dk1>
      <a:lt1>
        <a:sysClr val="window" lastClr="FFFFFF"/>
      </a:lt1>
      <a:dk2>
        <a:srgbClr val="07074F"/>
      </a:dk2>
      <a:lt2>
        <a:srgbClr val="FFD3B3"/>
      </a:lt2>
      <a:accent1>
        <a:srgbClr val="C00000"/>
      </a:accent1>
      <a:accent2>
        <a:srgbClr val="EE5921"/>
      </a:accent2>
      <a:accent3>
        <a:srgbClr val="0070C0"/>
      </a:accent3>
      <a:accent4>
        <a:srgbClr val="6B8E23"/>
      </a:accent4>
      <a:accent5>
        <a:srgbClr val="FB4F14"/>
      </a:accent5>
      <a:accent6>
        <a:srgbClr val="0000FF"/>
      </a:accent6>
      <a:hlink>
        <a:srgbClr val="FF0000"/>
      </a:hlink>
      <a:folHlink>
        <a:srgbClr val="C00000"/>
      </a:folHlink>
    </a:clrScheme>
    <a:fontScheme name="Custom 2">
      <a:majorFont>
        <a:latin typeface="Knockout HTF49-Litewe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3546</TotalTime>
  <Words>361</Words>
  <Application>Microsoft Office PowerPoint</Application>
  <PresentationFormat>Widescreen</PresentationFormat>
  <Paragraphs>75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Knockout HTF49-Liteweight</vt:lpstr>
      <vt:lpstr>Knockout HTF52-Cruiserweight</vt:lpstr>
      <vt:lpstr>Sol Plaatje University Main Slides</vt:lpstr>
      <vt:lpstr> Using Docker Containers to Deploy Probabilistic Machine Learning Models into Production</vt:lpstr>
      <vt:lpstr>My Personal Interest</vt:lpstr>
      <vt:lpstr>Problem of Interest</vt:lpstr>
      <vt:lpstr>Model Building: Probabilistic Model</vt:lpstr>
      <vt:lpstr>Machine Learning: A Probabilistic Perspective</vt:lpstr>
      <vt:lpstr>What is Machine Learning</vt:lpstr>
      <vt:lpstr>Uncertainty</vt:lpstr>
      <vt:lpstr>Learning – Maximising Probability vs minimizing the Cost function  </vt:lpstr>
      <vt:lpstr>Use-Case</vt:lpstr>
      <vt:lpstr>Python: Bayesian Framework</vt:lpstr>
      <vt:lpstr>Bayesian Learning</vt:lpstr>
      <vt:lpstr>Uncertainty in Parameter Estimation</vt:lpstr>
      <vt:lpstr>Model Saving For Deployment </vt:lpstr>
      <vt:lpstr>Creating Machine Learning Model API</vt:lpstr>
      <vt:lpstr>PowerPoint Presentation</vt:lpstr>
      <vt:lpstr>PowerPoint Presentation</vt:lpstr>
      <vt:lpstr>MLOps with Docker Containers</vt:lpstr>
      <vt:lpstr>Cloud-Development</vt:lpstr>
      <vt:lpstr>Conclusion</vt:lpstr>
      <vt:lpstr>Lessons Learnt: Critical Reflections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Dean Houtzamer</dc:creator>
  <cp:lastModifiedBy>Moeketsi Mosia</cp:lastModifiedBy>
  <cp:revision>71</cp:revision>
  <dcterms:created xsi:type="dcterms:W3CDTF">2022-01-21T09:56:56Z</dcterms:created>
  <dcterms:modified xsi:type="dcterms:W3CDTF">2022-10-05T12:39:55Z</dcterms:modified>
</cp:coreProperties>
</file>